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7" r:id="rId4"/>
    <p:sldId id="291" r:id="rId5"/>
    <p:sldId id="293" r:id="rId6"/>
    <p:sldId id="259" r:id="rId7"/>
    <p:sldId id="266" r:id="rId8"/>
    <p:sldId id="262" r:id="rId9"/>
    <p:sldId id="294" r:id="rId10"/>
    <p:sldId id="268" r:id="rId11"/>
    <p:sldId id="292" r:id="rId12"/>
    <p:sldId id="275" r:id="rId13"/>
    <p:sldId id="276" r:id="rId14"/>
    <p:sldId id="263" r:id="rId15"/>
    <p:sldId id="274" r:id="rId16"/>
    <p:sldId id="277" r:id="rId17"/>
    <p:sldId id="269" r:id="rId18"/>
    <p:sldId id="278" r:id="rId19"/>
    <p:sldId id="279" r:id="rId20"/>
    <p:sldId id="270" r:id="rId21"/>
    <p:sldId id="280" r:id="rId22"/>
    <p:sldId id="271" r:id="rId23"/>
    <p:sldId id="281" r:id="rId24"/>
    <p:sldId id="272" r:id="rId25"/>
    <p:sldId id="284" r:id="rId26"/>
    <p:sldId id="273" r:id="rId27"/>
    <p:sldId id="282" r:id="rId28"/>
    <p:sldId id="283" r:id="rId29"/>
    <p:sldId id="285" r:id="rId30"/>
    <p:sldId id="286" r:id="rId31"/>
    <p:sldId id="288" r:id="rId32"/>
    <p:sldId id="287" r:id="rId33"/>
    <p:sldId id="289" r:id="rId34"/>
    <p:sldId id="29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 Seungju" initials="HS" lastIdx="17" clrIdx="0">
    <p:extLst>
      <p:ext uri="{19B8F6BF-5375-455C-9EA6-DF929625EA0E}">
        <p15:presenceInfo xmlns:p15="http://schemas.microsoft.com/office/powerpoint/2012/main" userId="d77fe7aca911ad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9999FF"/>
    <a:srgbClr val="6666FF"/>
    <a:srgbClr val="CFC1D7"/>
    <a:srgbClr val="6600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20:46.661" idx="2">
    <p:pos x="10" y="10"/>
    <p:text>시장 성장, 배경, 문제점, 프로젝트 필요성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20:46.661" idx="2">
    <p:pos x="10" y="10"/>
    <p:text>시장 성장, 배경, 문제점, 프로젝트 필요성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22:51.889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11-01T04:23:42.788" idx="4">
    <p:pos x="10" y="146"/>
    <p:text>우리 다와는 이런 이런 서비스를 제공하기 위해 만들었다.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  <p:cm authorId="1" dt="2020-11-01T04:29:42.737" idx="5">
    <p:pos x="10" y="282"/>
    <p:text>다와 프로젝트 목표 설명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  <p:cm authorId="1" dt="2020-11-01T04:30:22.396" idx="7">
    <p:pos x="10" y="418"/>
    <p:text>필요성 설명 기업면에서 이러쿵 저렁쿵 작가면에서 이러쿵 저러쿵 독자면에서 이러쿵 저러쿵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22:51.889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11-01T04:23:42.788" idx="4">
    <p:pos x="10" y="146"/>
    <p:text>우리 다와는 이런 이런 서비스를 제공하기 위해 만들었다.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  <p:cm authorId="1" dt="2020-11-01T04:29:42.737" idx="5">
    <p:pos x="10" y="282"/>
    <p:text>다와 프로젝트 목표 설명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  <p:cm authorId="1" dt="2020-11-01T04:30:22.396" idx="7">
    <p:pos x="10" y="418"/>
    <p:text>필요성 설명 기업면에서 이러쿵 저렁쿵 작가면에서 이러쿵 저러쿵 독자면에서 이러쿵 저러쿵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20:46.661" idx="2">
    <p:pos x="10" y="10"/>
    <p:text>시장 성장, 배경, 문제점, 프로젝트 필요성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50:12.226" idx="11">
    <p:pos x="10" y="10"/>
    <p:text>크롤링시 리퀘랑 셀레늄 있음 이를 이용하여 6개 연재처와 6개 플랫폼 크롤링했음~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50:28.855" idx="1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4:52:43.723" idx="13">
    <p:pos x="10" y="10"/>
    <p:text>mysql 사용해서 구현했음. erd 설명.</p:text>
    <p:extLst>
      <p:ext uri="{C676402C-5697-4E1C-873F-D02D1690AC5C}">
        <p15:threadingInfo xmlns:p15="http://schemas.microsoft.com/office/powerpoint/2012/main" timeZoneBias="-540"/>
      </p:ext>
    </p:extLst>
  </p:cm>
  <p:cm authorId="1" dt="2020-11-01T04:53:31.213" idx="15">
    <p:pos x="10" y="146"/>
    <p:text>분석 디비 테이블 구성은 이런데 여기에 대한 추가적인 설명은 다음에서 이어서 하겠다~</p:text>
    <p:extLst>
      <p:ext uri="{C676402C-5697-4E1C-873F-D02D1690AC5C}">
        <p15:threadingInfo xmlns:p15="http://schemas.microsoft.com/office/powerpoint/2012/main" timeZoneBias="-540">
          <p15:parentCm authorId="1" idx="13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1T05:28:29.935" idx="16">
    <p:pos x="10" y="10"/>
    <p:text>플라스크 이용했음 어쩌구 저쩌구</p:text>
    <p:extLst>
      <p:ext uri="{C676402C-5697-4E1C-873F-D02D1690AC5C}">
        <p15:threadingInfo xmlns:p15="http://schemas.microsoft.com/office/powerpoint/2012/main" timeZoneBias="-540"/>
      </p:ext>
    </p:extLst>
  </p:cm>
  <p:cm authorId="1" dt="2020-11-01T05:28:39.023" idx="17">
    <p:pos x="146" y="146"/>
    <p:text>바로 시연 영상으로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0E0DE-0541-4E88-B729-5D0565BF3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08C49D-8C1E-434C-A341-376D131AF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01620-9F99-41DD-9417-F1E3F987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92160-76F5-4887-A501-8F4998D7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1ED6B-B9B0-4C0E-B2FA-EF71F1A3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8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58617-6F03-4D6F-A3AD-C764C34F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E15438-374F-4F7A-B6EE-37BB0FFEF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AF248-8847-4AAC-8654-BCEA551E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BD3E-5B82-4F4E-A375-F62D597A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810BD-9E81-4B42-8C34-0C988B1D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81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829173-6D53-44D4-B9BE-914C0D272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99CA02-CC6C-494B-9A5A-0F8326C0C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C06CA-2309-422B-B66D-7339211B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792F68-430D-49E2-ADB7-CE51509A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7CF77-1870-43CD-9AF6-596AA62D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3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AAF0C-91BD-4C98-BE05-63D776D6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09632-8FB7-408E-80E6-5FC2E6582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C85F5-FEF1-4D1F-B0C9-7644B33C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1DE12-B6C2-4266-849D-6B63DF48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6A0A7-12F7-4180-9E2C-44208B94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6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7B7A1-A3F6-4496-AA47-EE867DF8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10DF74-7008-4AB7-A5DE-0F50E84C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A65293-DF2A-4F27-BC0A-6C53A1011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892FE5-509D-4E1C-9058-0E877B49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C88B5-54C4-46F1-B100-682EF3F8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3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D6F14-2088-4B24-A714-CF648FE8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C33B7-14E4-4E33-86B5-E5E83D09F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6194E-CE40-4B1E-9020-8E2E6AF9C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87AFCF-C839-4362-AE7E-CB4488B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AD1C1-96FF-4624-9CF6-C8E7016A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D03A8F-5119-4489-A1BD-62677FD7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22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3AC77-3AF4-40EE-9E34-0E1F20A3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30214D-BA78-48AA-9108-E27C08F61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993F38-D0F9-4F73-939E-72354B815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10C3E7-CEC7-4CEC-B0AD-A1FA77DBB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59D3B1-0F7D-4931-BA29-9A83F75D7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31F7C8-7895-44D5-9200-17906DA2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5FAAEA-F367-468B-AD25-81C12D51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A8E2A-157C-4C67-978E-4B2117E2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0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94B94-995F-44D0-B6DA-33A05BF7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53CB55-F16E-448F-8158-7B1DFA76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7C1E7F-EF46-44CB-818E-2FBDCC91B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B19DC5-868E-49DC-A90A-8987104D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5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7DAEAB-C44B-405D-A555-9C1FA1ABC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C5FBAB-15F6-4D43-8559-3316B790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C06F7B-90FB-4500-9882-DC927857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6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8D4A3-206F-46BC-A4F4-3D3A8858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C40D1-C50A-4FC2-A793-067B2937F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73057-5D02-4ECA-8430-2D7B0A2E1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C7D7A1-1ACA-4F57-BD98-FBE7ECC4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96FDAE-8B9F-4564-A81F-C729C8E7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C2F64-3E2B-4FB4-86F2-B695BA63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7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D7B59-E6F7-4325-A9F0-7CC4968B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ED7B56-7972-4906-A5DE-CC47277FE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B1FCAD-148E-4ED5-B926-16BDBB644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52B9BC-41E2-44B4-BB58-E8FAB9AC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595E-4712-48BD-9DEE-C0159447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A68035-A2AC-4B7F-9791-AC6BA4D4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7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61A036-CD2A-45C6-B0CD-F23915D1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4F94D-158B-449E-B632-07024954E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C4676-A517-4B63-8637-F6537FF58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8A2F-795D-4B19-A6BF-B0A22198BDD8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7D9056-DD13-4833-B127-A7F5E4274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07C064-A983-444E-A9E0-3A03AD406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9842C-9575-4DE4-8DDD-C7E561BDC2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5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F231E3A-F0DB-493B-97AD-67DC7406F0E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b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</a:b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마이닝을 이용한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웹소설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종합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인포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웹 어플리케이션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F9EB2E0-2823-4EE6-B8CE-1836F2493DBE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팀장 </a:t>
            </a:r>
            <a:r>
              <a:rPr lang="en-US" altLang="ko-KR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	2015722084 </a:t>
            </a:r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한승주</a:t>
            </a:r>
            <a:endParaRPr lang="en-US" altLang="ko-KR" sz="1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0" indent="0" algn="r">
              <a:buNone/>
            </a:pPr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팀원 </a:t>
            </a:r>
            <a:r>
              <a:rPr lang="en-US" altLang="ko-KR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	2015722083 </a:t>
            </a:r>
            <a:r>
              <a:rPr lang="ko-KR" altLang="en-US" sz="18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김성종</a:t>
            </a:r>
            <a:endParaRPr lang="en-US" altLang="ko-KR" sz="1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0" indent="0" algn="r">
              <a:buNone/>
            </a:pPr>
            <a:r>
              <a:rPr lang="en-US" altLang="ko-KR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2017202067 </a:t>
            </a:r>
            <a:r>
              <a:rPr lang="ko-KR" altLang="en-US" sz="18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조예슬</a:t>
            </a:r>
            <a:endParaRPr lang="en-US" altLang="ko-KR" sz="1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176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구조와 설계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90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7EBDE7-640C-4CD2-BA62-C06213FDEC60}"/>
              </a:ext>
            </a:extLst>
          </p:cNvPr>
          <p:cNvSpPr/>
          <p:nvPr/>
        </p:nvSpPr>
        <p:spPr>
          <a:xfrm>
            <a:off x="1241504" y="946255"/>
            <a:ext cx="3517375" cy="5123430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54441A-34E1-438D-8338-CE8F2303B643}"/>
              </a:ext>
            </a:extLst>
          </p:cNvPr>
          <p:cNvSpPr/>
          <p:nvPr/>
        </p:nvSpPr>
        <p:spPr>
          <a:xfrm>
            <a:off x="5417449" y="1154473"/>
            <a:ext cx="2978455" cy="4706994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691148-8CEF-43B4-BCB2-492683AA290D}"/>
              </a:ext>
            </a:extLst>
          </p:cNvPr>
          <p:cNvSpPr/>
          <p:nvPr/>
        </p:nvSpPr>
        <p:spPr>
          <a:xfrm>
            <a:off x="9043003" y="381000"/>
            <a:ext cx="1729941" cy="1205923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06A145-51D3-48FB-96F6-504C69065D9E}"/>
              </a:ext>
            </a:extLst>
          </p:cNvPr>
          <p:cNvSpPr/>
          <p:nvPr/>
        </p:nvSpPr>
        <p:spPr>
          <a:xfrm>
            <a:off x="9042475" y="4583712"/>
            <a:ext cx="1729941" cy="1905587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57AB1D-392D-4C90-9307-5D214A16E2DA}"/>
              </a:ext>
            </a:extLst>
          </p:cNvPr>
          <p:cNvSpPr/>
          <p:nvPr/>
        </p:nvSpPr>
        <p:spPr>
          <a:xfrm>
            <a:off x="9031978" y="3230756"/>
            <a:ext cx="1729941" cy="1205923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D7145B-8131-42E4-A615-566F3D9A51FF}"/>
              </a:ext>
            </a:extLst>
          </p:cNvPr>
          <p:cNvSpPr/>
          <p:nvPr/>
        </p:nvSpPr>
        <p:spPr>
          <a:xfrm>
            <a:off x="9040617" y="1743337"/>
            <a:ext cx="1729941" cy="1320865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43426B-ED4D-4C99-A8C1-9B230D2B0EDA}"/>
              </a:ext>
            </a:extLst>
          </p:cNvPr>
          <p:cNvSpPr/>
          <p:nvPr/>
        </p:nvSpPr>
        <p:spPr>
          <a:xfrm>
            <a:off x="1241504" y="946255"/>
            <a:ext cx="3517375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5DD79C-93B6-4643-8173-DD8500BB17B8}"/>
              </a:ext>
            </a:extLst>
          </p:cNvPr>
          <p:cNvSpPr/>
          <p:nvPr/>
        </p:nvSpPr>
        <p:spPr>
          <a:xfrm>
            <a:off x="5417449" y="1154473"/>
            <a:ext cx="2978455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40AF70-C4A2-449B-9F73-1DC6EB4AE674}"/>
              </a:ext>
            </a:extLst>
          </p:cNvPr>
          <p:cNvSpPr/>
          <p:nvPr/>
        </p:nvSpPr>
        <p:spPr>
          <a:xfrm>
            <a:off x="9043002" y="381000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FFFF89-5E07-429B-8488-B95B2AEE0B87}"/>
              </a:ext>
            </a:extLst>
          </p:cNvPr>
          <p:cNvSpPr/>
          <p:nvPr/>
        </p:nvSpPr>
        <p:spPr>
          <a:xfrm>
            <a:off x="9040617" y="1740210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2498941-A698-4662-9F5F-172CA1CBDBA7}"/>
              </a:ext>
            </a:extLst>
          </p:cNvPr>
          <p:cNvSpPr/>
          <p:nvPr/>
        </p:nvSpPr>
        <p:spPr>
          <a:xfrm>
            <a:off x="9031977" y="3224502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B57124-4598-4096-852B-5AE88ACCAEE9}"/>
              </a:ext>
            </a:extLst>
          </p:cNvPr>
          <p:cNvSpPr/>
          <p:nvPr/>
        </p:nvSpPr>
        <p:spPr>
          <a:xfrm>
            <a:off x="9040617" y="4586839"/>
            <a:ext cx="1729941" cy="392209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29D9BB-15AC-45F5-B361-B7973FE5CF69}"/>
              </a:ext>
            </a:extLst>
          </p:cNvPr>
          <p:cNvSpPr txBox="1"/>
          <p:nvPr/>
        </p:nvSpPr>
        <p:spPr>
          <a:xfrm>
            <a:off x="2319556" y="961441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Application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27C516-4B48-4442-8F80-56478F49376D}"/>
              </a:ext>
            </a:extLst>
          </p:cNvPr>
          <p:cNvSpPr txBox="1"/>
          <p:nvPr/>
        </p:nvSpPr>
        <p:spPr>
          <a:xfrm>
            <a:off x="6452507" y="1165911"/>
            <a:ext cx="91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Python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5364CA-9024-41BA-97E5-CB0615932CA0}"/>
              </a:ext>
            </a:extLst>
          </p:cNvPr>
          <p:cNvSpPr txBox="1"/>
          <p:nvPr/>
        </p:nvSpPr>
        <p:spPr>
          <a:xfrm>
            <a:off x="9335516" y="39757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소셜 미디어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B4EB0B-F983-409B-BA31-8004073FBCBC}"/>
              </a:ext>
            </a:extLst>
          </p:cNvPr>
          <p:cNvSpPr txBox="1"/>
          <p:nvPr/>
        </p:nvSpPr>
        <p:spPr>
          <a:xfrm>
            <a:off x="9593386" y="17419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Blog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98C455-8622-447C-8316-DF06D35989EE}"/>
              </a:ext>
            </a:extLst>
          </p:cNvPr>
          <p:cNvSpPr txBox="1"/>
          <p:nvPr/>
        </p:nvSpPr>
        <p:spPr>
          <a:xfrm>
            <a:off x="9229105" y="3235940"/>
            <a:ext cx="1360822" cy="369332"/>
          </a:xfrm>
          <a:prstGeom prst="rect">
            <a:avLst/>
          </a:prstGeom>
          <a:solidFill>
            <a:srgbClr val="CFC1D7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Community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EC28DA-3343-438B-A958-5BB45E0AB6AF}"/>
              </a:ext>
            </a:extLst>
          </p:cNvPr>
          <p:cNvSpPr txBox="1"/>
          <p:nvPr/>
        </p:nvSpPr>
        <p:spPr>
          <a:xfrm>
            <a:off x="9359379" y="4598277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Flatform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EB371C-FE20-4D0E-9738-2248E226692D}"/>
              </a:ext>
            </a:extLst>
          </p:cNvPr>
          <p:cNvSpPr/>
          <p:nvPr/>
        </p:nvSpPr>
        <p:spPr>
          <a:xfrm>
            <a:off x="3093181" y="1466903"/>
            <a:ext cx="1544162" cy="4471644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5F7AA1-295C-4DF5-BF6A-674163E5F08D}"/>
              </a:ext>
            </a:extLst>
          </p:cNvPr>
          <p:cNvSpPr/>
          <p:nvPr/>
        </p:nvSpPr>
        <p:spPr>
          <a:xfrm>
            <a:off x="3093181" y="1466903"/>
            <a:ext cx="1497590" cy="372598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BBD66-794C-43BB-8AD7-E348344C6E90}"/>
              </a:ext>
            </a:extLst>
          </p:cNvPr>
          <p:cNvSpPr txBox="1"/>
          <p:nvPr/>
        </p:nvSpPr>
        <p:spPr>
          <a:xfrm>
            <a:off x="3261528" y="148170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Database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0FCB8B-97D4-4A15-B1F5-3275A984E1B5}"/>
              </a:ext>
            </a:extLst>
          </p:cNvPr>
          <p:cNvSpPr>
            <a:spLocks/>
          </p:cNvSpPr>
          <p:nvPr/>
        </p:nvSpPr>
        <p:spPr>
          <a:xfrm>
            <a:off x="1360174" y="3335384"/>
            <a:ext cx="1286802" cy="944228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FC35D4-8BBA-4B0B-A7B8-EB3CB902F59C}"/>
              </a:ext>
            </a:extLst>
          </p:cNvPr>
          <p:cNvSpPr>
            <a:spLocks/>
          </p:cNvSpPr>
          <p:nvPr/>
        </p:nvSpPr>
        <p:spPr>
          <a:xfrm>
            <a:off x="1360173" y="3335383"/>
            <a:ext cx="1286802" cy="307095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33D90-1C19-4012-9A29-0A55793796C1}"/>
              </a:ext>
            </a:extLst>
          </p:cNvPr>
          <p:cNvSpPr txBox="1">
            <a:spLocks/>
          </p:cNvSpPr>
          <p:nvPr/>
        </p:nvSpPr>
        <p:spPr>
          <a:xfrm>
            <a:off x="1367536" y="3356297"/>
            <a:ext cx="1260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Web Application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20339-8BE6-4A78-80AA-66D891B0AE7B}"/>
              </a:ext>
            </a:extLst>
          </p:cNvPr>
          <p:cNvSpPr txBox="1">
            <a:spLocks/>
          </p:cNvSpPr>
          <p:nvPr/>
        </p:nvSpPr>
        <p:spPr>
          <a:xfrm>
            <a:off x="1583141" y="3695761"/>
            <a:ext cx="82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Front-End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FB95F-A423-4B6E-97AB-11CB012D6EC1}"/>
              </a:ext>
            </a:extLst>
          </p:cNvPr>
          <p:cNvSpPr txBox="1">
            <a:spLocks noChangeAspect="1"/>
          </p:cNvSpPr>
          <p:nvPr/>
        </p:nvSpPr>
        <p:spPr>
          <a:xfrm>
            <a:off x="3064358" y="1885294"/>
            <a:ext cx="155523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Back-End</a:t>
            </a:r>
          </a:p>
          <a:p>
            <a:pPr algn="ctr"/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약 </a:t>
            </a:r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r>
              <a:rPr lang="ko-KR" altLang="en-US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만</a:t>
            </a:r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6</a:t>
            </a:r>
            <a:r>
              <a:rPr lang="ko-KR" altLang="en-US" sz="10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천여개</a:t>
            </a:r>
            <a:r>
              <a:rPr lang="ko-KR" altLang="en-US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작품 정보</a:t>
            </a:r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10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53E9BF-29F9-4232-AD68-2243F3545F8E}"/>
              </a:ext>
            </a:extLst>
          </p:cNvPr>
          <p:cNvSpPr>
            <a:spLocks noChangeAspect="1"/>
          </p:cNvSpPr>
          <p:nvPr/>
        </p:nvSpPr>
        <p:spPr>
          <a:xfrm>
            <a:off x="3224878" y="2696867"/>
            <a:ext cx="1286802" cy="1572634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13B9EE-9C3E-47E7-9B39-D1E59B27FE66}"/>
              </a:ext>
            </a:extLst>
          </p:cNvPr>
          <p:cNvSpPr>
            <a:spLocks noChangeAspect="1"/>
          </p:cNvSpPr>
          <p:nvPr/>
        </p:nvSpPr>
        <p:spPr>
          <a:xfrm>
            <a:off x="3224877" y="2696865"/>
            <a:ext cx="1286802" cy="291741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3C0C3-D47F-4697-BBD7-BFE54487B808}"/>
              </a:ext>
            </a:extLst>
          </p:cNvPr>
          <p:cNvSpPr txBox="1">
            <a:spLocks noChangeAspect="1"/>
          </p:cNvSpPr>
          <p:nvPr/>
        </p:nvSpPr>
        <p:spPr>
          <a:xfrm>
            <a:off x="3352752" y="2703667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기본 정보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9461B-DCE5-4AA0-B37F-3B37E0892911}"/>
              </a:ext>
            </a:extLst>
          </p:cNvPr>
          <p:cNvSpPr txBox="1">
            <a:spLocks noChangeAspect="1"/>
          </p:cNvSpPr>
          <p:nvPr/>
        </p:nvSpPr>
        <p:spPr>
          <a:xfrm>
            <a:off x="3649307" y="3018770"/>
            <a:ext cx="437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제목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작가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장르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CDA746-EEEF-4CB4-95A3-C5895CDC0B69}"/>
              </a:ext>
            </a:extLst>
          </p:cNvPr>
          <p:cNvSpPr>
            <a:spLocks noChangeAspect="1"/>
          </p:cNvSpPr>
          <p:nvPr/>
        </p:nvSpPr>
        <p:spPr>
          <a:xfrm>
            <a:off x="3216611" y="4639827"/>
            <a:ext cx="1286802" cy="1159035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01203B-762D-4C5A-870D-2B549B9195BE}"/>
              </a:ext>
            </a:extLst>
          </p:cNvPr>
          <p:cNvSpPr>
            <a:spLocks noChangeAspect="1"/>
          </p:cNvSpPr>
          <p:nvPr/>
        </p:nvSpPr>
        <p:spPr>
          <a:xfrm>
            <a:off x="3216610" y="4639826"/>
            <a:ext cx="1286802" cy="291741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EBD1ED-3CCB-44C9-83F4-2698CD7005ED}"/>
              </a:ext>
            </a:extLst>
          </p:cNvPr>
          <p:cNvSpPr txBox="1">
            <a:spLocks noChangeAspect="1"/>
          </p:cNvSpPr>
          <p:nvPr/>
        </p:nvSpPr>
        <p:spPr>
          <a:xfrm>
            <a:off x="3352752" y="4653863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분석 정보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60E8D2-1F06-44B7-A6CE-DB12E5FC271B}"/>
              </a:ext>
            </a:extLst>
          </p:cNvPr>
          <p:cNvSpPr txBox="1">
            <a:spLocks noChangeAspect="1"/>
          </p:cNvSpPr>
          <p:nvPr/>
        </p:nvSpPr>
        <p:spPr>
          <a:xfrm>
            <a:off x="3180175" y="5076674"/>
            <a:ext cx="135966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TextRank</a:t>
            </a:r>
            <a:endParaRPr lang="en-US" altLang="ko-KR" sz="10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Sentiment Analysis</a:t>
            </a:r>
          </a:p>
          <a:p>
            <a:pPr algn="ctr"/>
            <a:r>
              <a:rPr lang="en-US" altLang="ko-KR" sz="10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Aspect Mining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AA87E5-ABC0-4C7E-9899-73CF44393BC1}"/>
              </a:ext>
            </a:extLst>
          </p:cNvPr>
          <p:cNvCxnSpPr/>
          <p:nvPr/>
        </p:nvCxnSpPr>
        <p:spPr>
          <a:xfrm>
            <a:off x="2516059" y="3829046"/>
            <a:ext cx="806450" cy="0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C35EF50-496E-412D-8450-FDDEEF01B2E4}"/>
              </a:ext>
            </a:extLst>
          </p:cNvPr>
          <p:cNvCxnSpPr>
            <a:cxnSpLocks/>
          </p:cNvCxnSpPr>
          <p:nvPr/>
        </p:nvCxnSpPr>
        <p:spPr>
          <a:xfrm flipH="1">
            <a:off x="2493006" y="4136471"/>
            <a:ext cx="806434" cy="0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F618E14-155B-427C-88F2-E4D0D14BEF6A}"/>
              </a:ext>
            </a:extLst>
          </p:cNvPr>
          <p:cNvSpPr txBox="1">
            <a:spLocks noChangeAspect="1"/>
          </p:cNvSpPr>
          <p:nvPr/>
        </p:nvSpPr>
        <p:spPr>
          <a:xfrm>
            <a:off x="2600894" y="3586310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선택</a:t>
            </a:r>
            <a:endParaRPr lang="en-US" altLang="ko-KR" sz="9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E16504-1E44-4D3A-B00C-18DBDC7767AA}"/>
              </a:ext>
            </a:extLst>
          </p:cNvPr>
          <p:cNvSpPr txBox="1">
            <a:spLocks noChangeAspect="1"/>
          </p:cNvSpPr>
          <p:nvPr/>
        </p:nvSpPr>
        <p:spPr>
          <a:xfrm>
            <a:off x="2605113" y="4158475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정보 제공</a:t>
            </a:r>
            <a:endParaRPr lang="en-US" altLang="ko-KR" sz="9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8D8E5B8-4100-4655-9B5F-CBC8C1D085AC}"/>
              </a:ext>
            </a:extLst>
          </p:cNvPr>
          <p:cNvSpPr>
            <a:spLocks noChangeAspect="1"/>
          </p:cNvSpPr>
          <p:nvPr/>
        </p:nvSpPr>
        <p:spPr>
          <a:xfrm>
            <a:off x="5781566" y="2005633"/>
            <a:ext cx="2239330" cy="1561012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C4AC8E6-10FC-4F82-AA48-EECCC8EA007E}"/>
              </a:ext>
            </a:extLst>
          </p:cNvPr>
          <p:cNvSpPr>
            <a:spLocks noChangeAspect="1"/>
          </p:cNvSpPr>
          <p:nvPr/>
        </p:nvSpPr>
        <p:spPr>
          <a:xfrm>
            <a:off x="5781565" y="2005632"/>
            <a:ext cx="2239330" cy="507696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271A46-E8E5-4DA3-93E3-05F78C826B5A}"/>
              </a:ext>
            </a:extLst>
          </p:cNvPr>
          <p:cNvSpPr txBox="1">
            <a:spLocks noChangeAspect="1"/>
          </p:cNvSpPr>
          <p:nvPr/>
        </p:nvSpPr>
        <p:spPr>
          <a:xfrm>
            <a:off x="6417639" y="1983907"/>
            <a:ext cx="974284" cy="550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크롤링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4576785-42F4-4DBC-AB31-2714C93BF546}"/>
              </a:ext>
            </a:extLst>
          </p:cNvPr>
          <p:cNvSpPr>
            <a:spLocks noChangeAspect="1"/>
          </p:cNvSpPr>
          <p:nvPr/>
        </p:nvSpPr>
        <p:spPr>
          <a:xfrm>
            <a:off x="5781565" y="3873357"/>
            <a:ext cx="2239330" cy="1561012"/>
          </a:xfrm>
          <a:prstGeom prst="rect">
            <a:avLst/>
          </a:prstGeom>
          <a:noFill/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3071F90-1E93-4812-873C-F8A5E3BB88A4}"/>
              </a:ext>
            </a:extLst>
          </p:cNvPr>
          <p:cNvSpPr>
            <a:spLocks noChangeAspect="1"/>
          </p:cNvSpPr>
          <p:nvPr/>
        </p:nvSpPr>
        <p:spPr>
          <a:xfrm>
            <a:off x="5781564" y="3873356"/>
            <a:ext cx="2239330" cy="507696"/>
          </a:xfrm>
          <a:prstGeom prst="rect">
            <a:avLst/>
          </a:prstGeom>
          <a:solidFill>
            <a:srgbClr val="CFC1D7"/>
          </a:solidFill>
          <a:ln w="381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B2C1E08-5E92-45D6-8EB8-99B4C19CA4C2}"/>
              </a:ext>
            </a:extLst>
          </p:cNvPr>
          <p:cNvSpPr txBox="1">
            <a:spLocks noChangeAspect="1"/>
          </p:cNvSpPr>
          <p:nvPr/>
        </p:nvSpPr>
        <p:spPr>
          <a:xfrm>
            <a:off x="6303030" y="3859472"/>
            <a:ext cx="1202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자연어 처리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</a:t>
            </a:r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4268882-D36B-4F64-B58C-7AD44588659A}"/>
              </a:ext>
            </a:extLst>
          </p:cNvPr>
          <p:cNvSpPr txBox="1">
            <a:spLocks noChangeAspect="1"/>
          </p:cNvSpPr>
          <p:nvPr/>
        </p:nvSpPr>
        <p:spPr>
          <a:xfrm>
            <a:off x="6143920" y="4600754"/>
            <a:ext cx="1529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TextRank</a:t>
            </a:r>
            <a:endParaRPr lang="en-US" altLang="ko-KR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Sentiment Analysis</a:t>
            </a:r>
          </a:p>
          <a:p>
            <a:pPr algn="ctr"/>
            <a:r>
              <a:rPr lang="en-US" altLang="ko-KR" sz="12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Aspect Mining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12A532-6CDE-4C07-B02B-7B25D1C2FA86}"/>
              </a:ext>
            </a:extLst>
          </p:cNvPr>
          <p:cNvSpPr txBox="1">
            <a:spLocks noChangeAspect="1"/>
          </p:cNvSpPr>
          <p:nvPr/>
        </p:nvSpPr>
        <p:spPr>
          <a:xfrm>
            <a:off x="5696553" y="2626860"/>
            <a:ext cx="2424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소셜 미디어 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작성일자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내용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커뮤니티 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제목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작성일자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내용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댓글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블로그 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제목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작성일자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내용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연재처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플랫폼 </a:t>
            </a:r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작품 기본 정보 및 댓글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29693790-96DB-47EA-BD86-C9DDCBC4C393}"/>
              </a:ext>
            </a:extLst>
          </p:cNvPr>
          <p:cNvCxnSpPr>
            <a:cxnSpLocks/>
            <a:stCxn id="80" idx="1"/>
            <a:endCxn id="18" idx="3"/>
          </p:cNvCxnSpPr>
          <p:nvPr/>
        </p:nvCxnSpPr>
        <p:spPr>
          <a:xfrm flipH="1">
            <a:off x="4383803" y="2259360"/>
            <a:ext cx="2033836" cy="582807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A088728-C5D4-4813-9513-A1F5007BC492}"/>
              </a:ext>
            </a:extLst>
          </p:cNvPr>
          <p:cNvCxnSpPr>
            <a:cxnSpLocks/>
            <a:stCxn id="86" idx="1"/>
            <a:endCxn id="56" idx="3"/>
          </p:cNvCxnSpPr>
          <p:nvPr/>
        </p:nvCxnSpPr>
        <p:spPr>
          <a:xfrm flipH="1">
            <a:off x="4383803" y="4136471"/>
            <a:ext cx="1919227" cy="655892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9203408-B64E-4790-B4BB-6D21D70DD054}"/>
              </a:ext>
            </a:extLst>
          </p:cNvPr>
          <p:cNvCxnSpPr>
            <a:cxnSpLocks/>
            <a:stCxn id="90" idx="2"/>
            <a:endCxn id="86" idx="0"/>
          </p:cNvCxnSpPr>
          <p:nvPr/>
        </p:nvCxnSpPr>
        <p:spPr>
          <a:xfrm flipH="1">
            <a:off x="6904317" y="3457857"/>
            <a:ext cx="4267" cy="401615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B6147CA-416E-44AD-A5EC-70585507F58D}"/>
              </a:ext>
            </a:extLst>
          </p:cNvPr>
          <p:cNvCxnSpPr>
            <a:cxnSpLocks/>
            <a:stCxn id="127" idx="1"/>
          </p:cNvCxnSpPr>
          <p:nvPr/>
        </p:nvCxnSpPr>
        <p:spPr>
          <a:xfrm flipH="1" flipV="1">
            <a:off x="8020894" y="3064202"/>
            <a:ext cx="1392628" cy="3250049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57646B0-F2C6-4F0B-BAD7-2DEE359A35DB}"/>
              </a:ext>
            </a:extLst>
          </p:cNvPr>
          <p:cNvCxnSpPr>
            <a:cxnSpLocks/>
            <a:stCxn id="125" idx="1"/>
          </p:cNvCxnSpPr>
          <p:nvPr/>
        </p:nvCxnSpPr>
        <p:spPr>
          <a:xfrm flipH="1" flipV="1">
            <a:off x="8020894" y="3064202"/>
            <a:ext cx="1401516" cy="1200427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F8A5C03-E998-4EC0-96E0-58145952EE8E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8020894" y="2887964"/>
            <a:ext cx="1427101" cy="176238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2ADF45D-33E9-4312-81A8-238AE555D76B}"/>
              </a:ext>
            </a:extLst>
          </p:cNvPr>
          <p:cNvCxnSpPr>
            <a:cxnSpLocks/>
            <a:stCxn id="121" idx="1"/>
          </p:cNvCxnSpPr>
          <p:nvPr/>
        </p:nvCxnSpPr>
        <p:spPr>
          <a:xfrm flipH="1">
            <a:off x="8020894" y="1405520"/>
            <a:ext cx="1441258" cy="1658682"/>
          </a:xfrm>
          <a:prstGeom prst="straightConnector1">
            <a:avLst/>
          </a:prstGeom>
          <a:ln w="28575">
            <a:solidFill>
              <a:srgbClr val="99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04B22F2E-58BB-4932-A231-EB946490A2C5}"/>
              </a:ext>
            </a:extLst>
          </p:cNvPr>
          <p:cNvSpPr txBox="1">
            <a:spLocks noChangeAspect="1"/>
          </p:cNvSpPr>
          <p:nvPr/>
        </p:nvSpPr>
        <p:spPr>
          <a:xfrm>
            <a:off x="9539897" y="814410"/>
            <a:ext cx="7938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인스타그램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트위터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0B114D3-C751-4A56-864E-3275F1D119CE}"/>
              </a:ext>
            </a:extLst>
          </p:cNvPr>
          <p:cNvSpPr txBox="1">
            <a:spLocks noChangeAspect="1"/>
          </p:cNvSpPr>
          <p:nvPr/>
        </p:nvSpPr>
        <p:spPr>
          <a:xfrm>
            <a:off x="9462152" y="1270868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684D32F-8FBB-4B8F-93D2-18343CA565FE}"/>
              </a:ext>
            </a:extLst>
          </p:cNvPr>
          <p:cNvSpPr txBox="1">
            <a:spLocks noChangeAspect="1"/>
          </p:cNvSpPr>
          <p:nvPr/>
        </p:nvSpPr>
        <p:spPr>
          <a:xfrm>
            <a:off x="9447995" y="2753312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B3255AC-3B94-402D-BD1B-49C5C10C740E}"/>
              </a:ext>
            </a:extLst>
          </p:cNvPr>
          <p:cNvSpPr txBox="1">
            <a:spLocks noChangeAspect="1"/>
          </p:cNvSpPr>
          <p:nvPr/>
        </p:nvSpPr>
        <p:spPr>
          <a:xfrm>
            <a:off x="9422410" y="4129977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7055C3C-D90C-4D81-BA78-01C733F6D618}"/>
              </a:ext>
            </a:extLst>
          </p:cNvPr>
          <p:cNvSpPr txBox="1">
            <a:spLocks noChangeAspect="1"/>
          </p:cNvSpPr>
          <p:nvPr/>
        </p:nvSpPr>
        <p:spPr>
          <a:xfrm>
            <a:off x="9413522" y="6179599"/>
            <a:ext cx="949299" cy="269304"/>
          </a:xfrm>
          <a:prstGeom prst="rect">
            <a:avLst/>
          </a:prstGeom>
          <a:solidFill>
            <a:srgbClr val="CCCC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HTML Code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5126AF9-B2F1-4B57-ADDE-3EC1D185E735}"/>
              </a:ext>
            </a:extLst>
          </p:cNvPr>
          <p:cNvSpPr txBox="1">
            <a:spLocks noChangeAspect="1"/>
          </p:cNvSpPr>
          <p:nvPr/>
        </p:nvSpPr>
        <p:spPr>
          <a:xfrm>
            <a:off x="9582162" y="2166332"/>
            <a:ext cx="67197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네이버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다음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티스토리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CB8048B-BD80-402F-9D13-3AE0C9F8F288}"/>
              </a:ext>
            </a:extLst>
          </p:cNvPr>
          <p:cNvSpPr txBox="1">
            <a:spLocks noChangeAspect="1"/>
          </p:cNvSpPr>
          <p:nvPr/>
        </p:nvSpPr>
        <p:spPr>
          <a:xfrm>
            <a:off x="9466252" y="3657654"/>
            <a:ext cx="91563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디씨인사이드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인스티즈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59D40C9-A087-40BE-AF9C-9957F30690E1}"/>
              </a:ext>
            </a:extLst>
          </p:cNvPr>
          <p:cNvSpPr txBox="1">
            <a:spLocks noChangeAspect="1"/>
          </p:cNvSpPr>
          <p:nvPr/>
        </p:nvSpPr>
        <p:spPr>
          <a:xfrm>
            <a:off x="9366015" y="5006257"/>
            <a:ext cx="107914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카카오페이지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리디북스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네이버 시리즈온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네이버 </a:t>
            </a:r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웹소설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문피아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ko-KR" altLang="en-US" sz="115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조아라</a:t>
            </a:r>
            <a:endParaRPr lang="en-US" altLang="ko-KR" sz="11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432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개발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467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1. 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마이닝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7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C3BB79-37EF-48B0-AACD-4DA5650895D9}"/>
              </a:ext>
            </a:extLst>
          </p:cNvPr>
          <p:cNvGrpSpPr/>
          <p:nvPr/>
        </p:nvGrpSpPr>
        <p:grpSpPr>
          <a:xfrm>
            <a:off x="1415707" y="447559"/>
            <a:ext cx="9360582" cy="5962882"/>
            <a:chOff x="1415707" y="447559"/>
            <a:chExt cx="9360582" cy="59628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6D8FE9-21F6-45FC-9E82-CA097696E1D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707" y="447559"/>
              <a:ext cx="9360582" cy="3840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BD2CDA9-5353-4C03-B1D8-300054C9A6E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514" y="4384687"/>
              <a:ext cx="9080967" cy="202575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4188A01-97E2-4F8B-98A4-81B36236B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497" y="1962988"/>
              <a:ext cx="2438400" cy="34345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53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C4DAB4-8F7A-4ECD-8081-E6493101DC0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06" y="617833"/>
            <a:ext cx="9360582" cy="289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DCE70A-8F3A-4FA1-92A6-64475CCDF7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52" y="3992903"/>
            <a:ext cx="9550891" cy="2165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45DEC55-ED88-40FD-A9EE-3F857879F609}"/>
              </a:ext>
            </a:extLst>
          </p:cNvPr>
          <p:cNvCxnSpPr>
            <a:cxnSpLocks/>
          </p:cNvCxnSpPr>
          <p:nvPr/>
        </p:nvCxnSpPr>
        <p:spPr>
          <a:xfrm flipH="1">
            <a:off x="6289288" y="1868316"/>
            <a:ext cx="2341757" cy="2941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6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2. DB</a:t>
            </a:r>
          </a:p>
        </p:txBody>
      </p:sp>
    </p:spTree>
    <p:extLst>
      <p:ext uri="{BB962C8B-B14F-4D97-AF65-F5344CB8AC3E}">
        <p14:creationId xmlns:p14="http://schemas.microsoft.com/office/powerpoint/2010/main" val="340237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610B0D-3A05-489B-AB5A-6B637A72A6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389" y="480059"/>
            <a:ext cx="5951220" cy="5897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96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3. 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756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3-1. </a:t>
            </a:r>
            <a:r>
              <a:rPr lang="en-US" altLang="ko-KR" sz="40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TextRank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46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131924-2E31-44B2-BCAF-6630887E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5C74E-0C6C-4340-95BA-9A5CA4E34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배경 및 필요성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프로젝트의 활용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설계 및 개발의 내용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역할 분담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최종 결과물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개선 방안</a:t>
            </a:r>
          </a:p>
          <a:p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624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BE67A4-C0FC-41A2-A8A3-C7AF24397B25}"/>
              </a:ext>
            </a:extLst>
          </p:cNvPr>
          <p:cNvPicPr/>
          <p:nvPr/>
        </p:nvPicPr>
        <p:blipFill rotWithShape="1">
          <a:blip r:embed="rId2"/>
          <a:srcRect l="7930" t="41068" r="58287" b="19933"/>
          <a:stretch/>
        </p:blipFill>
        <p:spPr bwMode="auto">
          <a:xfrm>
            <a:off x="369821" y="478968"/>
            <a:ext cx="4942588" cy="32094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51E469-B16B-4FD4-8CE3-AFBEEAFF827B}"/>
              </a:ext>
            </a:extLst>
          </p:cNvPr>
          <p:cNvPicPr/>
          <p:nvPr/>
        </p:nvPicPr>
        <p:blipFill rotWithShape="1">
          <a:blip r:embed="rId3"/>
          <a:srcRect l="4809"/>
          <a:stretch/>
        </p:blipFill>
        <p:spPr>
          <a:xfrm>
            <a:off x="5478965" y="3115767"/>
            <a:ext cx="6343213" cy="3263265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6AD2E03A-9FBF-409E-9C55-84AF01514535}"/>
              </a:ext>
            </a:extLst>
          </p:cNvPr>
          <p:cNvCxnSpPr>
            <a:cxnSpLocks/>
          </p:cNvCxnSpPr>
          <p:nvPr/>
        </p:nvCxnSpPr>
        <p:spPr>
          <a:xfrm>
            <a:off x="1152293" y="617034"/>
            <a:ext cx="4572000" cy="2750634"/>
          </a:xfrm>
          <a:prstGeom prst="bentConnector3">
            <a:avLst>
              <a:gd name="adj1" fmla="val 9113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ABC78F9-B536-4D10-AD85-EA5F82256B7B}"/>
              </a:ext>
            </a:extLst>
          </p:cNvPr>
          <p:cNvPicPr/>
          <p:nvPr/>
        </p:nvPicPr>
        <p:blipFill rotWithShape="1">
          <a:blip r:embed="rId4"/>
          <a:srcRect l="41210" t="20984" r="38012" b="64960"/>
          <a:stretch/>
        </p:blipFill>
        <p:spPr bwMode="auto">
          <a:xfrm>
            <a:off x="6310596" y="735479"/>
            <a:ext cx="4679950" cy="1780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26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3-2.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14543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A0F05-8D79-49BC-A947-27D9C2A75F6B}"/>
              </a:ext>
            </a:extLst>
          </p:cNvPr>
          <p:cNvPicPr/>
          <p:nvPr/>
        </p:nvPicPr>
        <p:blipFill rotWithShape="1">
          <a:blip r:embed="rId2"/>
          <a:srcRect l="24684" t="16853" r="39713" b="48912"/>
          <a:stretch/>
        </p:blipFill>
        <p:spPr bwMode="auto">
          <a:xfrm>
            <a:off x="354391" y="348155"/>
            <a:ext cx="6511077" cy="3521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86FF8F-74B3-4FDB-8645-A8AC330AA7C3}"/>
              </a:ext>
            </a:extLst>
          </p:cNvPr>
          <p:cNvSpPr/>
          <p:nvPr/>
        </p:nvSpPr>
        <p:spPr>
          <a:xfrm>
            <a:off x="721112" y="1256371"/>
            <a:ext cx="6252118" cy="702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rgbClr val="9999FF"/>
                </a:solidFill>
              </a:ln>
              <a:noFill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8036AA-3684-479B-AEF9-EB312F576291}"/>
              </a:ext>
            </a:extLst>
          </p:cNvPr>
          <p:cNvPicPr/>
          <p:nvPr/>
        </p:nvPicPr>
        <p:blipFill rotWithShape="1">
          <a:blip r:embed="rId3"/>
          <a:srcRect l="32905" t="46090" r="24281" b="14911"/>
          <a:stretch/>
        </p:blipFill>
        <p:spPr bwMode="auto">
          <a:xfrm>
            <a:off x="5051761" y="2902380"/>
            <a:ext cx="6785848" cy="34769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3112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3-3. Aspect Mining</a:t>
            </a:r>
          </a:p>
        </p:txBody>
      </p:sp>
    </p:spTree>
    <p:extLst>
      <p:ext uri="{BB962C8B-B14F-4D97-AF65-F5344CB8AC3E}">
        <p14:creationId xmlns:p14="http://schemas.microsoft.com/office/powerpoint/2010/main" val="3381045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74A0D2-0494-4DFF-9441-33A859314671}"/>
              </a:ext>
            </a:extLst>
          </p:cNvPr>
          <p:cNvPicPr/>
          <p:nvPr/>
        </p:nvPicPr>
        <p:blipFill rotWithShape="1">
          <a:blip r:embed="rId2"/>
          <a:srcRect l="24595" t="16593" r="54868" b="55080"/>
          <a:stretch/>
        </p:blipFill>
        <p:spPr bwMode="auto">
          <a:xfrm>
            <a:off x="677771" y="1486329"/>
            <a:ext cx="5007742" cy="38853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77C2CC-12E5-4307-8B3E-1D7A6E5269C2}"/>
              </a:ext>
            </a:extLst>
          </p:cNvPr>
          <p:cNvPicPr/>
          <p:nvPr/>
        </p:nvPicPr>
        <p:blipFill rotWithShape="1">
          <a:blip r:embed="rId3"/>
          <a:srcRect l="40676" t="75044" r="44750" b="12129"/>
          <a:stretch/>
        </p:blipFill>
        <p:spPr bwMode="auto">
          <a:xfrm>
            <a:off x="6225172" y="2109482"/>
            <a:ext cx="5330586" cy="2639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349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3-4. 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782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2E234-86B7-4042-A0B2-B3741E848AFD}"/>
              </a:ext>
            </a:extLst>
          </p:cNvPr>
          <p:cNvPicPr/>
          <p:nvPr/>
        </p:nvPicPr>
        <p:blipFill rotWithShape="1">
          <a:blip r:embed="rId2"/>
          <a:srcRect l="8113" t="38462" r="47677" b="13461"/>
          <a:stretch/>
        </p:blipFill>
        <p:spPr bwMode="auto">
          <a:xfrm>
            <a:off x="1514428" y="626446"/>
            <a:ext cx="9163141" cy="5605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04FDED-39DE-4FBB-A257-B3AC882BC0E0}"/>
              </a:ext>
            </a:extLst>
          </p:cNvPr>
          <p:cNvSpPr/>
          <p:nvPr/>
        </p:nvSpPr>
        <p:spPr>
          <a:xfrm>
            <a:off x="2073105" y="984202"/>
            <a:ext cx="5988971" cy="1745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05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4C342-2257-4215-B37D-FD9C977D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05" y="390524"/>
            <a:ext cx="5306854" cy="6076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0EFB4B-8CE1-498F-94AE-0FD373A5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57" y="2079853"/>
            <a:ext cx="5786438" cy="28889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CDCBB1-2CE5-4EA4-919A-92B03AABC29B}"/>
              </a:ext>
            </a:extLst>
          </p:cNvPr>
          <p:cNvSpPr/>
          <p:nvPr/>
        </p:nvSpPr>
        <p:spPr>
          <a:xfrm>
            <a:off x="417905" y="683942"/>
            <a:ext cx="5289960" cy="1910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AAA95F-35F1-4AF5-8099-84AA8964E04F}"/>
              </a:ext>
            </a:extLst>
          </p:cNvPr>
          <p:cNvSpPr/>
          <p:nvPr/>
        </p:nvSpPr>
        <p:spPr>
          <a:xfrm>
            <a:off x="5987657" y="3524319"/>
            <a:ext cx="2227075" cy="460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0B36A1D-1F96-4598-B8D1-1E0C01B158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77913" y="2767769"/>
            <a:ext cx="1159994" cy="813491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65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2E234-86B7-4042-A0B2-B3741E848AFD}"/>
              </a:ext>
            </a:extLst>
          </p:cNvPr>
          <p:cNvPicPr/>
          <p:nvPr/>
        </p:nvPicPr>
        <p:blipFill rotWithShape="1">
          <a:blip r:embed="rId2"/>
          <a:srcRect l="8113" t="38462" r="47677" b="13461"/>
          <a:stretch/>
        </p:blipFill>
        <p:spPr bwMode="auto">
          <a:xfrm>
            <a:off x="1514428" y="626446"/>
            <a:ext cx="9163141" cy="5605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927C671-790C-46B8-9017-AFA11A3E6DA7}"/>
              </a:ext>
            </a:extLst>
          </p:cNvPr>
          <p:cNvSpPr/>
          <p:nvPr/>
        </p:nvSpPr>
        <p:spPr>
          <a:xfrm>
            <a:off x="2128947" y="4326160"/>
            <a:ext cx="8599548" cy="1542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13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E7D75B-CD2D-4D7A-A4E0-21CC0AC72724}"/>
              </a:ext>
            </a:extLst>
          </p:cNvPr>
          <p:cNvGrpSpPr/>
          <p:nvPr/>
        </p:nvGrpSpPr>
        <p:grpSpPr>
          <a:xfrm>
            <a:off x="1491361" y="1654576"/>
            <a:ext cx="4296728" cy="3548846"/>
            <a:chOff x="1677214" y="1524000"/>
            <a:chExt cx="4296728" cy="35488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A4708FC-416C-45C8-82F1-1177F40D6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7214" y="2008177"/>
              <a:ext cx="4296728" cy="306466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C001FC-6066-4C88-BE26-1D9240B69C34}"/>
                </a:ext>
              </a:extLst>
            </p:cNvPr>
            <p:cNvSpPr txBox="1"/>
            <p:nvPr/>
          </p:nvSpPr>
          <p:spPr>
            <a:xfrm>
              <a:off x="3020902" y="1524000"/>
              <a:ext cx="1609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3-1. </a:t>
              </a:r>
              <a:r>
                <a:rPr lang="en-US" altLang="ko-KR" dirty="0" err="1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TextRank</a:t>
              </a:r>
              <a:endPara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994EF5B-0608-4985-BC8A-EED2BB81B064}"/>
              </a:ext>
            </a:extLst>
          </p:cNvPr>
          <p:cNvGrpSpPr/>
          <p:nvPr/>
        </p:nvGrpSpPr>
        <p:grpSpPr>
          <a:xfrm>
            <a:off x="7747602" y="1283577"/>
            <a:ext cx="2677784" cy="4290843"/>
            <a:chOff x="7821485" y="1154668"/>
            <a:chExt cx="2677784" cy="429084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79643A7-D75A-4EDF-A117-34750E871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6427" y="1635511"/>
              <a:ext cx="2247900" cy="381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E73A3E-2719-403D-A128-9E808296E085}"/>
                </a:ext>
              </a:extLst>
            </p:cNvPr>
            <p:cNvSpPr txBox="1"/>
            <p:nvPr/>
          </p:nvSpPr>
          <p:spPr>
            <a:xfrm>
              <a:off x="7821485" y="1154668"/>
              <a:ext cx="267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3-2. Sentiment Analysis</a:t>
              </a:r>
              <a:endPara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6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배경</a:t>
            </a:r>
          </a:p>
        </p:txBody>
      </p:sp>
    </p:spTree>
    <p:extLst>
      <p:ext uri="{BB962C8B-B14F-4D97-AF65-F5344CB8AC3E}">
        <p14:creationId xmlns:p14="http://schemas.microsoft.com/office/powerpoint/2010/main" val="174373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CBD50B-8C3E-47DF-A470-2610D2E9A85A}"/>
              </a:ext>
            </a:extLst>
          </p:cNvPr>
          <p:cNvGrpSpPr/>
          <p:nvPr/>
        </p:nvGrpSpPr>
        <p:grpSpPr>
          <a:xfrm>
            <a:off x="647699" y="2800815"/>
            <a:ext cx="10896600" cy="1256368"/>
            <a:chOff x="647699" y="2587083"/>
            <a:chExt cx="10896600" cy="12563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5F9A58-C68A-4D4D-9CA7-4492D62EF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699" y="3020376"/>
              <a:ext cx="10896600" cy="81724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E3CDFF-C13E-4D56-B5B9-917972F4923F}"/>
                </a:ext>
              </a:extLst>
            </p:cNvPr>
            <p:cNvSpPr/>
            <p:nvPr/>
          </p:nvSpPr>
          <p:spPr>
            <a:xfrm>
              <a:off x="981307" y="3020376"/>
              <a:ext cx="2936488" cy="8172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AD609A-54A8-4DF7-9292-2FA36DA06C33}"/>
                </a:ext>
              </a:extLst>
            </p:cNvPr>
            <p:cNvSpPr/>
            <p:nvPr/>
          </p:nvSpPr>
          <p:spPr>
            <a:xfrm>
              <a:off x="3973551" y="3026206"/>
              <a:ext cx="2426900" cy="8172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40F064-CF37-431A-8BF5-215EAF285309}"/>
                </a:ext>
              </a:extLst>
            </p:cNvPr>
            <p:cNvSpPr/>
            <p:nvPr/>
          </p:nvSpPr>
          <p:spPr>
            <a:xfrm>
              <a:off x="8997175" y="3010317"/>
              <a:ext cx="2547124" cy="8172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26A3A5-58B0-4C13-B009-6E093109691E}"/>
                </a:ext>
              </a:extLst>
            </p:cNvPr>
            <p:cNvSpPr/>
            <p:nvPr/>
          </p:nvSpPr>
          <p:spPr>
            <a:xfrm>
              <a:off x="6456207" y="3014546"/>
              <a:ext cx="2485212" cy="8172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53857-0B93-40D9-8D73-854CB878AB51}"/>
                </a:ext>
              </a:extLst>
            </p:cNvPr>
            <p:cNvSpPr txBox="1"/>
            <p:nvPr/>
          </p:nvSpPr>
          <p:spPr>
            <a:xfrm>
              <a:off x="1722236" y="2587083"/>
              <a:ext cx="1454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3-1. </a:t>
              </a:r>
              <a:r>
                <a:rPr lang="en-US" altLang="ko-KR" sz="1600" dirty="0" err="1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TextRank</a:t>
              </a:r>
              <a:endParaRPr lang="ko-KR" altLang="en-US" sz="16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DEE268-83BD-4B99-B79C-2A73A0D29B25}"/>
                </a:ext>
              </a:extLst>
            </p:cNvPr>
            <p:cNvSpPr txBox="1"/>
            <p:nvPr/>
          </p:nvSpPr>
          <p:spPr>
            <a:xfrm>
              <a:off x="4623160" y="2587083"/>
              <a:ext cx="1125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3-3. </a:t>
              </a:r>
              <a:r>
                <a:rPr lang="ko-KR" altLang="en-US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캐릭터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8924E8-2B2C-4ED4-BF58-5B2CF2AFEA3E}"/>
                </a:ext>
              </a:extLst>
            </p:cNvPr>
            <p:cNvSpPr txBox="1"/>
            <p:nvPr/>
          </p:nvSpPr>
          <p:spPr>
            <a:xfrm>
              <a:off x="7135998" y="2587083"/>
              <a:ext cx="1125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3-3. </a:t>
              </a:r>
              <a:r>
                <a:rPr lang="ko-KR" altLang="en-US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분위기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3106A8-086F-4A76-9D00-5C5223FA917A}"/>
                </a:ext>
              </a:extLst>
            </p:cNvPr>
            <p:cNvSpPr txBox="1"/>
            <p:nvPr/>
          </p:nvSpPr>
          <p:spPr>
            <a:xfrm>
              <a:off x="9707922" y="2587083"/>
              <a:ext cx="1125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3-3. </a:t>
              </a:r>
              <a:r>
                <a:rPr lang="ko-KR" altLang="en-US" sz="16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스토리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483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4. 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디자인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8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E62BB-7DFC-442C-A131-3CCA7F967EBE}"/>
              </a:ext>
            </a:extLst>
          </p:cNvPr>
          <p:cNvSpPr txBox="1"/>
          <p:nvPr/>
        </p:nvSpPr>
        <p:spPr>
          <a:xfrm>
            <a:off x="5542001" y="32443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시연영상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010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개선 방향</a:t>
            </a:r>
            <a:endParaRPr lang="en-US" altLang="ko-KR" sz="4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306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07746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6795CB-A777-4DEA-A28D-6626FFB95737}"/>
              </a:ext>
            </a:extLst>
          </p:cNvPr>
          <p:cNvGrpSpPr/>
          <p:nvPr/>
        </p:nvGrpSpPr>
        <p:grpSpPr>
          <a:xfrm>
            <a:off x="810589" y="1052988"/>
            <a:ext cx="4204997" cy="5087540"/>
            <a:chOff x="810589" y="1052988"/>
            <a:chExt cx="4204997" cy="50875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52EC8B-48D5-4E98-9252-88DF86FE110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424" y="1052988"/>
              <a:ext cx="3502026" cy="47520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C4BB36-B40D-4D06-A32C-4C28100BE981}"/>
                </a:ext>
              </a:extLst>
            </p:cNvPr>
            <p:cNvSpPr txBox="1"/>
            <p:nvPr/>
          </p:nvSpPr>
          <p:spPr>
            <a:xfrm>
              <a:off x="810589" y="5894307"/>
              <a:ext cx="42049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출처 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: 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‘하루 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5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분’ 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SNS </a:t>
              </a:r>
              <a:r>
                <a:rPr lang="ko-KR" altLang="en-US" sz="1000" dirty="0" err="1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하듯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r>
                <a:rPr lang="ko-KR" altLang="en-US" sz="1000" dirty="0" err="1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쓰윽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~ 4000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억 시장 펼친 </a:t>
              </a:r>
              <a:r>
                <a:rPr lang="ko-KR" altLang="en-US" sz="1000" dirty="0" err="1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웹소설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(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서울신문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2019.05)</a:t>
              </a:r>
              <a:endPara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BE6024-29ED-42C8-A79D-53FA2B0B04E8}"/>
              </a:ext>
            </a:extLst>
          </p:cNvPr>
          <p:cNvGrpSpPr/>
          <p:nvPr/>
        </p:nvGrpSpPr>
        <p:grpSpPr>
          <a:xfrm>
            <a:off x="6392864" y="603325"/>
            <a:ext cx="5487178" cy="5783424"/>
            <a:chOff x="6392864" y="603325"/>
            <a:chExt cx="5487178" cy="57834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95CA19-FE87-4C9E-874A-C8FE6DBB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2864" y="603325"/>
              <a:ext cx="5014912" cy="56513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5D4808-77A5-48AF-BD9E-C6B2672FF9D7}"/>
                </a:ext>
              </a:extLst>
            </p:cNvPr>
            <p:cNvSpPr txBox="1"/>
            <p:nvPr/>
          </p:nvSpPr>
          <p:spPr>
            <a:xfrm>
              <a:off x="10437018" y="6140528"/>
              <a:ext cx="14430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출처 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: 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월간조선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2019.10</a:t>
              </a:r>
              <a:endPara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123353-F845-49B6-A753-5EA2C786E4EE}"/>
              </a:ext>
            </a:extLst>
          </p:cNvPr>
          <p:cNvGrpSpPr/>
          <p:nvPr/>
        </p:nvGrpSpPr>
        <p:grpSpPr>
          <a:xfrm>
            <a:off x="6037286" y="814964"/>
            <a:ext cx="5626055" cy="5441528"/>
            <a:chOff x="6248820" y="980902"/>
            <a:chExt cx="5626055" cy="544152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FBEAC09-7211-4F20-800F-2CB48E139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820" y="980902"/>
              <a:ext cx="5302999" cy="5273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4CB3FB-96B6-4090-9D40-7608263CB4FA}"/>
                </a:ext>
              </a:extLst>
            </p:cNvPr>
            <p:cNvSpPr txBox="1"/>
            <p:nvPr/>
          </p:nvSpPr>
          <p:spPr>
            <a:xfrm>
              <a:off x="10383761" y="6176209"/>
              <a:ext cx="1491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출처 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: 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매일 경제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2020.10</a:t>
              </a:r>
              <a:endPara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A36DDF-9989-4338-857D-D0317E69F4B8}"/>
              </a:ext>
            </a:extLst>
          </p:cNvPr>
          <p:cNvGrpSpPr/>
          <p:nvPr/>
        </p:nvGrpSpPr>
        <p:grpSpPr>
          <a:xfrm>
            <a:off x="6696555" y="417965"/>
            <a:ext cx="4740909" cy="6078145"/>
            <a:chOff x="6696555" y="417965"/>
            <a:chExt cx="4740909" cy="607814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CF11039-7914-4743-8B26-EED8649E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6555" y="417965"/>
              <a:ext cx="4407530" cy="60220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FFDD1B-897A-44A4-978D-77DCC5448F9D}"/>
                </a:ext>
              </a:extLst>
            </p:cNvPr>
            <p:cNvSpPr txBox="1"/>
            <p:nvPr/>
          </p:nvSpPr>
          <p:spPr>
            <a:xfrm>
              <a:off x="9946350" y="6249889"/>
              <a:ext cx="14911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출처 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: </a:t>
              </a:r>
              <a:r>
                <a:rPr lang="ko-KR" altLang="en-US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매일 경제</a:t>
              </a:r>
              <a:r>
                <a:rPr lang="en-US" altLang="ko-KR" sz="10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2020.10</a:t>
              </a:r>
              <a:endParaRPr lang="ko-KR" altLang="en-US" sz="10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4" name="AutoShape 2">
            <a:extLst>
              <a:ext uri="{FF2B5EF4-FFF2-40B4-BE49-F238E27FC236}">
                <a16:creationId xmlns:a16="http://schemas.microsoft.com/office/drawing/2014/main" id="{E59D28E7-5937-481B-8C0D-5BDB4B705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35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59D28E7-5937-481B-8C0D-5BDB4B705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F3472-2313-49B2-8B1A-93694AD1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19" y="822957"/>
            <a:ext cx="414528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구르미 그린 달빛', 박보검 위해 여인으로 돌아온 김유정…'16.4%로 시청률 또 상승' - 박혜미 기자 - 톱스타뉴스">
            <a:extLst>
              <a:ext uri="{FF2B5EF4-FFF2-40B4-BE49-F238E27FC236}">
                <a16:creationId xmlns:a16="http://schemas.microsoft.com/office/drawing/2014/main" id="{846633B7-15F7-4A0C-BBC4-1E1EFA38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318" y="528635"/>
            <a:ext cx="4095750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85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59D28E7-5937-481B-8C0D-5BDB4B705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 descr="리그너스 대륙전기 - 소설넷">
            <a:extLst>
              <a:ext uri="{FF2B5EF4-FFF2-40B4-BE49-F238E27FC236}">
                <a16:creationId xmlns:a16="http://schemas.microsoft.com/office/drawing/2014/main" id="{983A15E7-C339-4924-BD51-A191FD5D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76" y="651509"/>
            <a:ext cx="4114800" cy="55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판타지 소설 원작 MMORPG 리그너스 대륙전기 GRAND OPEN! - kakaoTV">
            <a:extLst>
              <a:ext uri="{FF2B5EF4-FFF2-40B4-BE49-F238E27FC236}">
                <a16:creationId xmlns:a16="http://schemas.microsoft.com/office/drawing/2014/main" id="{231F7F62-7AD6-4560-A83E-574330F4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81200"/>
            <a:ext cx="569404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85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025FD-7AA1-4753-90FF-327A4623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5942"/>
            <a:ext cx="10515600" cy="54261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DAWA</a:t>
            </a:r>
            <a:r>
              <a:rPr lang="ko-KR" altLang="en-US" sz="40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목표와 필요성</a:t>
            </a:r>
          </a:p>
        </p:txBody>
      </p:sp>
    </p:spTree>
    <p:extLst>
      <p:ext uri="{BB962C8B-B14F-4D97-AF65-F5344CB8AC3E}">
        <p14:creationId xmlns:p14="http://schemas.microsoft.com/office/powerpoint/2010/main" val="335516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FF446D-A181-41D9-8517-86D97CF0D7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8915" y="1105991"/>
            <a:ext cx="8674167" cy="464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9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1D93-C1C1-4F6D-BFE9-D1C82872BDE5}"/>
              </a:ext>
            </a:extLst>
          </p:cNvPr>
          <p:cNvSpPr/>
          <p:nvPr/>
        </p:nvSpPr>
        <p:spPr>
          <a:xfrm>
            <a:off x="138112" y="135731"/>
            <a:ext cx="11915775" cy="6586537"/>
          </a:xfrm>
          <a:prstGeom prst="rect">
            <a:avLst/>
          </a:prstGeom>
          <a:noFill/>
          <a:ln w="76200">
            <a:solidFill>
              <a:srgbClr val="CFC1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9999FF"/>
                </a:solidFill>
              </a:ln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1B6596-36AC-4FD0-A06D-739E542F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15" y="1077486"/>
            <a:ext cx="8674167" cy="470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05241"/>
      </p:ext>
    </p:extLst>
  </p:cSld>
  <p:clrMapOvr>
    <a:masterClrMapping/>
  </p:clrMapOvr>
</p:sld>
</file>

<file path=ppt/theme/theme1.xml><?xml version="1.0" encoding="utf-8"?>
<a:theme xmlns:a="http://schemas.openxmlformats.org/drawingml/2006/main" name="purple_squar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rple_square" id="{6F39B0AD-4A3F-4A24-8CE5-34E7C41708CD}" vid="{47C1C08A-624A-4269-86E3-7C660DDA9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255</Words>
  <Application>Microsoft Office PowerPoint</Application>
  <PresentationFormat>와이드스크린</PresentationFormat>
  <Paragraphs>88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LG Smart UI Bold</vt:lpstr>
      <vt:lpstr>맑은 고딕</vt:lpstr>
      <vt:lpstr>Arial</vt:lpstr>
      <vt:lpstr>purple_square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Seungju</dc:creator>
  <cp:lastModifiedBy>Han Seungju</cp:lastModifiedBy>
  <cp:revision>3</cp:revision>
  <dcterms:created xsi:type="dcterms:W3CDTF">2020-10-31T18:13:14Z</dcterms:created>
  <dcterms:modified xsi:type="dcterms:W3CDTF">2020-11-01T05:16:20Z</dcterms:modified>
</cp:coreProperties>
</file>